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71" r:id="rId2"/>
    <p:sldId id="257" r:id="rId3"/>
    <p:sldId id="291" r:id="rId4"/>
    <p:sldId id="289" r:id="rId5"/>
    <p:sldId id="292" r:id="rId6"/>
    <p:sldId id="274" r:id="rId7"/>
    <p:sldId id="275" r:id="rId8"/>
    <p:sldId id="277" r:id="rId9"/>
    <p:sldId id="278" r:id="rId10"/>
    <p:sldId id="282" r:id="rId11"/>
    <p:sldId id="283" r:id="rId12"/>
    <p:sldId id="284" r:id="rId13"/>
    <p:sldId id="285" r:id="rId14"/>
    <p:sldId id="286" r:id="rId15"/>
    <p:sldId id="28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1c-wiseadvice.ru/company/blog/oformlenie-pervichnykh-bukhgalterskikh-dokumentov-trebovaniya-i-pravila/" TargetMode="External"/><Relationship Id="rId2" Type="http://schemas.openxmlformats.org/officeDocument/2006/relationships/hyperlink" Target="https://www.ascon-spb.ru/navigator/stati/poleznye_sovety_po_oformleniyu_pervichnyh_dokument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ks.doklad.ru/view/mz2cBbBK9LA/all.html" TargetMode="External"/><Relationship Id="rId4" Type="http://schemas.openxmlformats.org/officeDocument/2006/relationships/hyperlink" Target="https://macros-ht.ru/spravochnik/pervichnye-buhgalterskie-dokument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u="sng" dirty="0" smtClean="0"/>
              <a:t>Документы. </a:t>
            </a:r>
            <a:br>
              <a:rPr lang="ru-RU" sz="5400" b="1" u="sng" dirty="0" smtClean="0"/>
            </a:br>
            <a:r>
              <a:rPr lang="ru-RU" sz="5400" b="1" u="sng" dirty="0" smtClean="0"/>
              <a:t>Виды </a:t>
            </a:r>
            <a:br>
              <a:rPr lang="ru-RU" sz="5400" b="1" u="sng" dirty="0" smtClean="0"/>
            </a:br>
            <a:r>
              <a:rPr lang="ru-RU" sz="5400" b="1" u="sng" dirty="0" smtClean="0"/>
              <a:t>Проверок</a:t>
            </a:r>
            <a:r>
              <a:rPr lang="ru-RU" sz="4000" b="1" u="sng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Преподаватель</a:t>
            </a:r>
          </a:p>
          <a:p>
            <a:r>
              <a:rPr lang="ru-RU" dirty="0" err="1" smtClean="0"/>
              <a:t>Дембицкая</a:t>
            </a:r>
            <a:r>
              <a:rPr lang="ru-RU" dirty="0" smtClean="0"/>
              <a:t> Е.В.</a:t>
            </a:r>
            <a:endParaRPr lang="ru-RU" dirty="0"/>
          </a:p>
        </p:txBody>
      </p:sp>
      <p:pic>
        <p:nvPicPr>
          <p:cNvPr id="4" name="Picture 2" descr="https://www.imstock.ru/wp-content/uploads/page/buhgalteriya/page-icon_buhgalte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028">
            <a:off x="5454096" y="1796064"/>
            <a:ext cx="3334442" cy="25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Bahnschrift SemiBold Condensed" pitchFamily="34" charset="0"/>
                <a:cs typeface="Times New Roman" pitchFamily="18" charset="0"/>
              </a:rPr>
              <a:t>Поступившие в бухгалтерию </a:t>
            </a:r>
            <a:br>
              <a:rPr lang="ru-RU" sz="2800" dirty="0" smtClean="0">
                <a:solidFill>
                  <a:schemeClr val="tx1"/>
                </a:solidFill>
                <a:latin typeface="Bahnschrift SemiBold Condensed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Bahnschrift SemiBold Condensed" pitchFamily="34" charset="0"/>
                <a:cs typeface="Times New Roman" pitchFamily="18" charset="0"/>
              </a:rPr>
              <a:t>документы подвергаются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rmAutofit/>
          </a:bodyPr>
          <a:lstStyle/>
          <a:p>
            <a:r>
              <a:rPr lang="ru-RU" i="1" u="sng" dirty="0">
                <a:cs typeface="Times New Roman" pitchFamily="18" charset="0"/>
              </a:rPr>
              <a:t>Проверке</a:t>
            </a:r>
            <a:r>
              <a:rPr lang="ru-RU" dirty="0">
                <a:cs typeface="Times New Roman" pitchFamily="18" charset="0"/>
              </a:rPr>
              <a:t>: выписан ли документ на бланках </a:t>
            </a:r>
            <a:r>
              <a:rPr lang="ru-RU" dirty="0" smtClean="0">
                <a:cs typeface="Times New Roman" pitchFamily="18" charset="0"/>
              </a:rPr>
              <a:t>установленной </a:t>
            </a:r>
            <a:r>
              <a:rPr lang="ru-RU" dirty="0">
                <a:cs typeface="Times New Roman" pitchFamily="18" charset="0"/>
              </a:rPr>
              <a:t>формы, заполнены ли все его реквизиты, подписи.</a:t>
            </a:r>
          </a:p>
          <a:p>
            <a:r>
              <a:rPr lang="ru-RU" i="1" u="sng" dirty="0" smtClean="0"/>
              <a:t>Расценка</a:t>
            </a:r>
            <a:r>
              <a:rPr lang="ru-RU" i="1" u="sng" dirty="0"/>
              <a:t>, или таксировка</a:t>
            </a:r>
            <a:r>
              <a:rPr lang="ru-RU" dirty="0"/>
              <a:t>, документов - это денежная оценка указанных в документе материальных ценностей.</a:t>
            </a:r>
          </a:p>
          <a:p>
            <a:pPr hangingPunct="0"/>
            <a:r>
              <a:rPr lang="ru-RU" i="1" u="sng" dirty="0"/>
              <a:t>Группировка</a:t>
            </a:r>
            <a:r>
              <a:rPr lang="ru-RU" dirty="0"/>
              <a:t> - это подбор однородных документов в пачки, что позволяет делать записи общими итогами. На основе групп первичных документов часто составляют сводные документы.</a:t>
            </a:r>
          </a:p>
          <a:p>
            <a:pPr hangingPunct="0"/>
            <a:r>
              <a:rPr lang="ru-RU" i="1" u="sng" dirty="0"/>
              <a:t>Разметка, или </a:t>
            </a:r>
            <a:r>
              <a:rPr lang="ru-RU" i="1" u="sng" dirty="0" err="1"/>
              <a:t>контировка</a:t>
            </a:r>
            <a:r>
              <a:rPr lang="ru-RU" dirty="0"/>
              <a:t>, - это определение и запись корреспондирующих счетов по каждой хозяйственной операции, отраженной в документах.</a:t>
            </a:r>
          </a:p>
          <a:p>
            <a:endParaRPr lang="ru-RU" dirty="0"/>
          </a:p>
        </p:txBody>
      </p:sp>
      <p:pic>
        <p:nvPicPr>
          <p:cNvPr id="4" name="Рисунок 3" descr="https://im0-tub-ru.yandex.net/i?id=e14e380f8106973e1c0fcf595af92ef6&amp;ref=rim&amp;n=33&amp;w=188&amp;h=1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17907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03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проверка </a:t>
            </a:r>
            <a:r>
              <a:rPr lang="ru-RU" sz="2800" dirty="0"/>
              <a:t>и </a:t>
            </a:r>
            <a:r>
              <a:rPr lang="ru-RU" sz="2800" dirty="0" smtClean="0"/>
              <a:t>бухгалтерская </a:t>
            </a:r>
            <a:r>
              <a:rPr lang="ru-RU" sz="2800" dirty="0"/>
              <a:t>обработка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ru-RU" dirty="0"/>
              <a:t>После разметки данные документов о хозяйственных операциях записывают в синтетических и аналитических счетах, а использованные документы сдают в архив. Путь, который проходят документы от момента выписки до сдачи на хранение в архив, называется </a:t>
            </a:r>
            <a:r>
              <a:rPr lang="ru-RU" u="sng" dirty="0">
                <a:solidFill>
                  <a:srgbClr val="FF0000"/>
                </a:solidFill>
              </a:rPr>
              <a:t>документооборотом.</a:t>
            </a:r>
          </a:p>
          <a:p>
            <a:pPr hangingPunct="0"/>
            <a:r>
              <a:rPr lang="ru-RU" dirty="0"/>
              <a:t>Поступившие в бухгалтерию документы подвергаются обработке для подготовки их к записям в регистры бухгалтерского учета. Основным этапом бухгалтерской обработки документов в организации является проверка поступивших документов </a:t>
            </a:r>
            <a:r>
              <a:rPr lang="ru-RU" i="1" dirty="0">
                <a:solidFill>
                  <a:srgbClr val="FF0000"/>
                </a:solidFill>
              </a:rPr>
              <a:t>по существу, по форме, арифметически.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https://im0-tub-ru.yandex.net/i?id=f9df08b3931dc2f0a669ded37103ec38&amp;ref=rim&amp;n=33&amp;w=225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20a65efa462fc086f0175fe22b599638&amp;ref=rim&amp;n=33&amp;w=22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2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31024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проверка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бухгалтерская </a:t>
            </a:r>
            <a:r>
              <a:rPr lang="ru-RU" dirty="0"/>
              <a:t>обработка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При проверке документов по</a:t>
            </a:r>
            <a:r>
              <a:rPr lang="ru-RU" i="1" dirty="0"/>
              <a:t> существу</a:t>
            </a:r>
            <a:r>
              <a:rPr lang="ru-RU" dirty="0"/>
              <a:t> необходимо установить законность, правильность и целесообразность совершенной хозяйственной операции.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Проверка </a:t>
            </a:r>
            <a:r>
              <a:rPr lang="ru-RU" i="1" dirty="0"/>
              <a:t>по форме</a:t>
            </a:r>
            <a:r>
              <a:rPr lang="ru-RU" dirty="0"/>
              <a:t> позволяет убедиться, что для оформления конкретной хозяйственной операции был использован бланк соответствующей формы, все цифры четко проставлены, содержание операции и все реквизиты отражены.</a:t>
            </a:r>
          </a:p>
          <a:p>
            <a:endParaRPr lang="ru-RU" dirty="0"/>
          </a:p>
        </p:txBody>
      </p:sp>
      <p:pic>
        <p:nvPicPr>
          <p:cNvPr id="2050" name="Picture 2" descr="https://im0-tub-ru.yandex.net/i?id=41b2baac775b3263f1de21bb3a03795a&amp;ref=rim&amp;n=33&amp;w=288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43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1a2e2d1859ae5610c1a706997cab9adb&amp;ref=rim&amp;n=33&amp;w=156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1485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7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проверка и бухгалтерская обработка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После этого бухгалтер проводит</a:t>
            </a:r>
            <a:r>
              <a:rPr lang="ru-RU" i="1" dirty="0"/>
              <a:t> арифметическую проверку</a:t>
            </a:r>
            <a:r>
              <a:rPr lang="ru-RU" dirty="0"/>
              <a:t>, которая сводится к проверке правильности арифметических вычислений и подсчетов, таксировки документов.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Таксировка выполняется путем умножения количества на цену. </a:t>
            </a:r>
          </a:p>
          <a:p>
            <a:r>
              <a:rPr lang="ru-RU" dirty="0" smtClean="0"/>
              <a:t>Арифметическая </a:t>
            </a:r>
            <a:r>
              <a:rPr lang="ru-RU" dirty="0"/>
              <a:t>проверка позволяет контролировать арифметические подсчеты итогов, правильность отражения количественных и стоимостных показателей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images.ru.prom.st/501092740_w640_h640_buhgalterskij-uchet-us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719685" cy="171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4fb8e35d740728637b732b3f3b950bad&amp;ref=rim&amp;n=33&amp;w=218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2076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2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После проверки бухгалтер обрабатывает документы.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 err="1"/>
              <a:t>Контировка</a:t>
            </a:r>
            <a:r>
              <a:rPr lang="ru-RU" dirty="0"/>
              <a:t> документов заключается в определении счетов, на которые следует записать по дебету и кредиту оформленные в документах хозяйственные операции. </a:t>
            </a:r>
          </a:p>
          <a:p>
            <a:endParaRPr lang="ru-RU" dirty="0"/>
          </a:p>
        </p:txBody>
      </p:sp>
      <p:pic>
        <p:nvPicPr>
          <p:cNvPr id="5" name="Объект 4" descr="https://ontask.ru/wp-content/uploads/2019/10/foto-4-formy-otchetnosti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3292475" cy="2420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24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yshared.ru/6/669178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3" y="3201130"/>
            <a:ext cx="4127010" cy="309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k-t.ru/life-prog/baza1/100120948368.files/image01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12" y="1556792"/>
            <a:ext cx="3400071" cy="23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ok-t.ru/life-prog/baza1/100120948368.files/image01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3715958" cy="26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900igr.net/up/datai/61877/0022-017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97" y="3668639"/>
            <a:ext cx="405759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124744"/>
            <a:ext cx="859155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Литературный лист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5661248"/>
          </a:xfrm>
        </p:spPr>
        <p:txBody>
          <a:bodyPr>
            <a:normAutofit/>
          </a:bodyPr>
          <a:lstStyle/>
          <a:p>
            <a:pPr marL="342900" indent="-342900"/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www.ascon-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2"/>
              </a:rPr>
              <a:t>s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pb.ru/navigator/stati/poleznye_sovety_po_oformleniyu_pervichnyh_dokumentov/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3"/>
              </a:rPr>
              <a:t>://1c-wiseadvice.ru/company/blog/oformlenie-pervichnykh-bukhgalterskikh-dokumentov-trebovaniya-i-pravila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://macros-ht.ru/spravochnik/pervichnye-buhgalterskie-dokumenty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works.doklad.ru/view/mz2cBbBK9LA/all.html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ru-RU" sz="2400" dirty="0" smtClean="0"/>
              <a:t>1. Бухгалтерские документы</a:t>
            </a:r>
          </a:p>
          <a:p>
            <a:pPr hangingPunct="0"/>
            <a:r>
              <a:rPr lang="ru-RU" sz="2400" dirty="0" smtClean="0"/>
              <a:t>2.Требования</a:t>
            </a:r>
            <a:r>
              <a:rPr lang="ru-RU" sz="2400" dirty="0"/>
              <a:t>, предъявляемые к заполнению документов.</a:t>
            </a:r>
          </a:p>
          <a:p>
            <a:pPr hangingPunct="0"/>
            <a:r>
              <a:rPr lang="ru-RU" sz="2400" dirty="0" smtClean="0"/>
              <a:t>3.Приемка</a:t>
            </a:r>
            <a:r>
              <a:rPr lang="ru-RU" sz="2400" dirty="0"/>
              <a:t>, проверка и бухгалтерская </a:t>
            </a:r>
            <a:r>
              <a:rPr lang="ru-RU" sz="2400" dirty="0" smtClean="0"/>
              <a:t>обработка документов</a:t>
            </a:r>
            <a:endParaRPr lang="ru-RU" sz="2400" dirty="0"/>
          </a:p>
          <a:p>
            <a:pPr marL="342900" indent="-34290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cpod.ippk.ru/images/photos/medium/article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07029"/>
            <a:ext cx="276413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ru-RU" b="1" dirty="0" smtClean="0"/>
              <a:t>1.Бухгалтерские </a:t>
            </a:r>
            <a:r>
              <a:rPr lang="ru-RU" b="1" dirty="0"/>
              <a:t>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ctr"/>
            <a:r>
              <a:rPr lang="ru-RU" dirty="0">
                <a:cs typeface="Times New Roman" pitchFamily="18" charset="0"/>
              </a:rPr>
              <a:t>Первичные документы – это документы, составленные на месте и в момент совершения операции.</a:t>
            </a:r>
          </a:p>
          <a:p>
            <a:pPr marL="342900" indent="-342900" algn="ctr"/>
            <a:r>
              <a:rPr lang="ru-RU" dirty="0">
                <a:cs typeface="Times New Roman" pitchFamily="18" charset="0"/>
              </a:rPr>
              <a:t>Первичные документы фиксируют факт совершения хозяйственных операций и, как правило, создаются в момент </a:t>
            </a:r>
            <a:r>
              <a:rPr lang="ru-RU" dirty="0" smtClean="0">
                <a:cs typeface="Times New Roman" pitchFamily="18" charset="0"/>
              </a:rPr>
              <a:t>совершения </a:t>
            </a:r>
            <a:r>
              <a:rPr lang="ru-RU" dirty="0">
                <a:cs typeface="Times New Roman" pitchFamily="18" charset="0"/>
              </a:rPr>
              <a:t>операции</a:t>
            </a:r>
            <a:r>
              <a:rPr lang="ru-RU" dirty="0" smtClean="0">
                <a:cs typeface="Times New Roman" pitchFamily="18" charset="0"/>
              </a:rPr>
              <a:t>.</a:t>
            </a:r>
            <a:r>
              <a:rPr lang="ru-RU" dirty="0">
                <a:cs typeface="Times New Roman" pitchFamily="18" charset="0"/>
              </a:rPr>
              <a:t> </a:t>
            </a:r>
            <a:endParaRPr lang="ru-RU" dirty="0" smtClean="0"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cs typeface="Times New Roman" pitchFamily="18" charset="0"/>
              </a:rPr>
              <a:t>Правильное </a:t>
            </a:r>
            <a:r>
              <a:rPr lang="ru-RU" dirty="0">
                <a:cs typeface="Times New Roman" pitchFamily="18" charset="0"/>
              </a:rPr>
              <a:t>оформление документов в бухгалтерском учете важно и для формирования данных бухгалтерского учета, и для определения налоговых обязательств 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91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studref.com/htm/img/6/8468/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00298" cy="51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0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0099"/>
                </a:solidFill>
              </a:rPr>
              <a:t>Первичные учетные документы и их содержание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Первичные документы должны содержать следующие обязательные реквизиты: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- </a:t>
            </a:r>
            <a:r>
              <a:rPr lang="ru-RU" altLang="ru-RU" sz="2000" i="1" smtClean="0"/>
              <a:t>наименование документа</a:t>
            </a:r>
            <a:r>
              <a:rPr lang="ru-RU" altLang="ru-RU" sz="2000" smtClean="0"/>
              <a:t> (формы), код формы: указывает на характер отражаемого в нем ФХЖ и придает ему доказательную силу;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- </a:t>
            </a:r>
            <a:r>
              <a:rPr lang="ru-RU" altLang="ru-RU" sz="2000" i="1" smtClean="0"/>
              <a:t>дату составления</a:t>
            </a:r>
            <a:r>
              <a:rPr lang="ru-RU" altLang="ru-RU" sz="2000" smtClean="0"/>
              <a:t>: несет в себе контрольное и информационное значение, т.к. однородные ФХЖ повторяются;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- </a:t>
            </a:r>
            <a:r>
              <a:rPr lang="ru-RU" altLang="ru-RU" sz="2000" i="1" smtClean="0"/>
              <a:t>наименование организации</a:t>
            </a:r>
            <a:r>
              <a:rPr lang="ru-RU" altLang="ru-RU" sz="2000" smtClean="0"/>
              <a:t>, от имени которой составлен документ;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- </a:t>
            </a:r>
            <a:r>
              <a:rPr lang="ru-RU" altLang="ru-RU" sz="2000" i="1" smtClean="0"/>
              <a:t>содержание, количественную и стоимостную оценку ФХЖ</a:t>
            </a:r>
            <a:r>
              <a:rPr lang="ru-RU" altLang="ru-RU" sz="2000" smtClean="0"/>
              <a:t>: отражаются путем регистрации данных, выраженных в признаках и показателях, отличающих данный факт и полученных посредством наблюдения;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- </a:t>
            </a:r>
            <a:r>
              <a:rPr lang="ru-RU" altLang="ru-RU" sz="2000" i="1" smtClean="0"/>
              <a:t>наименование должностных лиц</a:t>
            </a:r>
            <a:r>
              <a:rPr lang="ru-RU" altLang="ru-RU" sz="2000" smtClean="0"/>
              <a:t>, ответственных за совершение ФХЖ и правильность его оформления;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- </a:t>
            </a:r>
            <a:r>
              <a:rPr lang="ru-RU" altLang="ru-RU" sz="2000" i="1" smtClean="0"/>
              <a:t>личные подписи</a:t>
            </a:r>
            <a:r>
              <a:rPr lang="ru-RU" altLang="ru-RU" sz="2000" smtClean="0"/>
              <a:t> указанных лиц и их расшифровки.</a:t>
            </a:r>
          </a:p>
        </p:txBody>
      </p:sp>
    </p:spTree>
    <p:extLst>
      <p:ext uri="{BB962C8B-B14F-4D97-AF65-F5344CB8AC3E}">
        <p14:creationId xmlns:p14="http://schemas.microsoft.com/office/powerpoint/2010/main" val="24719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</a:t>
            </a:r>
            <a:r>
              <a:rPr lang="ru-RU" b="1" dirty="0" smtClean="0"/>
              <a:t>.Требования</a:t>
            </a:r>
            <a:r>
              <a:rPr lang="ru-RU" b="1" dirty="0"/>
              <a:t>, предъявляемые к заполнению документов.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Документы должны составляться своевременно, как правило, в момент совершения операции, или, если это почему-то невозможно, - непосредственно по окончании операции.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При реализации товаров, продукции, работ и услуг с применением </a:t>
            </a:r>
            <a:r>
              <a:rPr lang="ru-RU" dirty="0" err="1"/>
              <a:t>контрольно</a:t>
            </a:r>
            <a:r>
              <a:rPr lang="ru-RU" dirty="0"/>
              <a:t> - кассовых машин допускается составление первичного учетного документа не реже одного раза в день по его окончании на основании кассовых чеков.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В документах должны быть заполнены все реквизиты, отражающие достоверные данные. </a:t>
            </a:r>
          </a:p>
        </p:txBody>
      </p:sp>
      <p:pic>
        <p:nvPicPr>
          <p:cNvPr id="5" name="Picture 2" descr="https://xn--24-mlcpfwjefdehi2m.xn--p1ai/wp-content/uploads/2020/chto-delat-posle-registratsii-ooo/dokumenty-dlja-poluchenija-1-12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2155168" cy="14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7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Требования, предъявляемые к заполнению документов.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620000" cy="43735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Документы могут заполняться пастой шариковых ручек, химическим карандашом, при помощи пишущих машин или полностью автоматизированным путем.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Документ </a:t>
            </a:r>
            <a:r>
              <a:rPr lang="ru-RU" dirty="0"/>
              <a:t>должен быть оформлен четко, ясно, без помарок, производить записи в документах простым карандашом не разрешается.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Итоговые </a:t>
            </a:r>
            <a:r>
              <a:rPr lang="ru-RU" dirty="0"/>
              <a:t>записи, связанные с передачей ценностей, должны писаться прописью.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Свободные </a:t>
            </a:r>
            <a:r>
              <a:rPr lang="ru-RU" dirty="0"/>
              <a:t>строки должны быть перечеркнуты. </a:t>
            </a:r>
          </a:p>
          <a:p>
            <a:endParaRPr lang="ru-RU" dirty="0"/>
          </a:p>
        </p:txBody>
      </p:sp>
      <p:pic>
        <p:nvPicPr>
          <p:cNvPr id="4100" name="Picture 4" descr="https://im0-tub-ru.yandex.net/i?id=11edb1ba3981d26a4fc24421d5508079&amp;ref=rim&amp;n=33&amp;w=225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0-tub-ru.yandex.net/i?id=a9486f86c9d9496a5eb833c8da7f28af&amp;ref=rim&amp;n=33&amp;w=22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0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Требования, предъявляемые к заполнению документов.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Перечень лиц, имеющих право подписи первичных учетных документов, утверждает руководитель организации по согласованию с главным бухгалтером.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Документы</a:t>
            </a:r>
            <a:r>
              <a:rPr lang="ru-RU" dirty="0"/>
              <a:t>, которыми оформляют факты хозяйственной жизни, связанные с денежными средствами, подписывают руководитель организации и главный бухгалтер или уполномоченные ими лица.</a:t>
            </a:r>
          </a:p>
          <a:p>
            <a:endParaRPr lang="ru-RU" dirty="0"/>
          </a:p>
        </p:txBody>
      </p:sp>
      <p:pic>
        <p:nvPicPr>
          <p:cNvPr id="7170" name="Picture 2" descr="https://im0-tub-ru.yandex.net/i?id=f7a148215f5c842c6c9e7c52bfe3f204&amp;ref=rim&amp;n=33&amp;w=213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45884"/>
            <a:ext cx="20288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7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/>
          </a:bodyPr>
          <a:lstStyle/>
          <a:p>
            <a:r>
              <a:rPr lang="ru-RU" b="1" smtClean="0"/>
              <a:t>3. </a:t>
            </a:r>
            <a:r>
              <a:rPr lang="ru-RU" sz="3200" b="1" dirty="0" smtClean="0"/>
              <a:t>Приемка</a:t>
            </a:r>
            <a:r>
              <a:rPr lang="ru-RU" sz="3200" b="1" dirty="0"/>
              <a:t>, проверка и бухгалтерская обработка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/>
            <a:r>
              <a:rPr lang="ru-RU" dirty="0">
                <a:latin typeface="Bahnschrift SemiBold Condensed" pitchFamily="34" charset="0"/>
                <a:cs typeface="Times New Roman" pitchFamily="18" charset="0"/>
              </a:rPr>
              <a:t>Первичные документы должны содержать </a:t>
            </a:r>
            <a:endParaRPr lang="ru-RU" dirty="0" smtClean="0">
              <a:latin typeface="Bahnschrift SemiBold Condensed" pitchFamily="34" charset="0"/>
              <a:cs typeface="Times New Roman" pitchFamily="18" charset="0"/>
            </a:endParaRPr>
          </a:p>
          <a:p>
            <a:pPr marL="342900" indent="-342900" algn="ctr"/>
            <a:r>
              <a:rPr lang="ru-RU" dirty="0" smtClean="0">
                <a:latin typeface="Bahnschrift SemiBold Condensed" pitchFamily="34" charset="0"/>
                <a:cs typeface="Times New Roman" pitchFamily="18" charset="0"/>
              </a:rPr>
              <a:t>следующие </a:t>
            </a:r>
            <a:r>
              <a:rPr lang="ru-RU" dirty="0">
                <a:latin typeface="Bahnschrift SemiBold Condensed" pitchFamily="34" charset="0"/>
                <a:cs typeface="Times New Roman" pitchFamily="18" charset="0"/>
              </a:rPr>
              <a:t>сведения </a:t>
            </a:r>
            <a:endParaRPr lang="ru-RU" dirty="0" smtClean="0">
              <a:latin typeface="Bahnschrift SemiBold Condensed" pitchFamily="34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Bahnschrift SemiBold Condensed" pitchFamily="34" charset="0"/>
                <a:cs typeface="Times New Roman" pitchFamily="18" charset="0"/>
              </a:rPr>
              <a:t>Наименование </a:t>
            </a:r>
            <a:r>
              <a:rPr lang="ru-RU" dirty="0">
                <a:latin typeface="Bahnschrift SemiBold Condensed" pitchFamily="34" charset="0"/>
                <a:cs typeface="Times New Roman" pitchFamily="18" charset="0"/>
              </a:rPr>
              <a:t>документа, дату его составления,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Bahnschrift SemiBold Condensed" pitchFamily="34" charset="0"/>
                <a:cs typeface="Times New Roman" pitchFamily="18" charset="0"/>
              </a:rPr>
              <a:t>Должности лиц, ответственных за совершение хоз. операции.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Bahnschrift SemiBold Condensed" pitchFamily="34" charset="0"/>
                <a:cs typeface="Times New Roman" pitchFamily="18" charset="0"/>
              </a:rPr>
              <a:t>Содержание и основания совершения хоз. операций.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Bahnschrift SemiBold Condensed" pitchFamily="34" charset="0"/>
                <a:cs typeface="Times New Roman" pitchFamily="18" charset="0"/>
              </a:rPr>
              <a:t>Наименование организации, фамилия и инициалы предпринимателя.</a:t>
            </a:r>
          </a:p>
          <a:p>
            <a:endParaRPr lang="ru-RU" dirty="0"/>
          </a:p>
        </p:txBody>
      </p:sp>
      <p:pic>
        <p:nvPicPr>
          <p:cNvPr id="4" name="Рисунок 3" descr="https://agselaw.com/wp-content/uploads/2016/08/1866-57b4488a5ca4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304256" cy="1702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673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198</TotalTime>
  <Words>738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Главная</vt:lpstr>
      <vt:lpstr>Документы.  Виды  Проверок. </vt:lpstr>
      <vt:lpstr>План</vt:lpstr>
      <vt:lpstr>1.Бухгалтерские документы</vt:lpstr>
      <vt:lpstr>Презентация PowerPoint</vt:lpstr>
      <vt:lpstr>Первичные учетные документы и их содержание</vt:lpstr>
      <vt:lpstr> 2.Требования, предъявляемые к заполнению документов. </vt:lpstr>
      <vt:lpstr>Требования, предъявляемые к заполнению документов. </vt:lpstr>
      <vt:lpstr>Требования, предъявляемые к заполнению документов. </vt:lpstr>
      <vt:lpstr>3. Приемка, проверка и бухгалтерская обработка</vt:lpstr>
      <vt:lpstr>Поступившие в бухгалтерию  документы подвергаются</vt:lpstr>
      <vt:lpstr>проверка и бухгалтерская обработка</vt:lpstr>
      <vt:lpstr>проверка и  бухгалтерская обработка</vt:lpstr>
      <vt:lpstr>проверка и бухгалтерская обработка</vt:lpstr>
      <vt:lpstr>После проверки бухгалтер обрабатывает документы. </vt:lpstr>
      <vt:lpstr>Презентация PowerPoint</vt:lpstr>
      <vt:lpstr>Литературный лист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Правильность и своевременность оформления первичных документов</dc:title>
  <dc:creator>ddd</dc:creator>
  <cp:lastModifiedBy>User</cp:lastModifiedBy>
  <cp:revision>24</cp:revision>
  <dcterms:created xsi:type="dcterms:W3CDTF">2020-11-14T09:04:54Z</dcterms:created>
  <dcterms:modified xsi:type="dcterms:W3CDTF">2020-11-30T13:00:30Z</dcterms:modified>
</cp:coreProperties>
</file>